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67" r:id="rId2"/>
    <p:sldId id="284" r:id="rId3"/>
    <p:sldId id="293" r:id="rId4"/>
    <p:sldId id="288" r:id="rId5"/>
    <p:sldId id="289" r:id="rId6"/>
    <p:sldId id="290" r:id="rId7"/>
    <p:sldId id="291" r:id="rId8"/>
    <p:sldId id="292" r:id="rId9"/>
    <p:sldId id="294" r:id="rId10"/>
  </p:sldIdLst>
  <p:sldSz cx="12192000" cy="6858000"/>
  <p:notesSz cx="6858000" cy="9144000"/>
  <p:embeddedFontLst>
    <p:embeddedFont>
      <p:font typeface="Nanum Gothic" panose="020D0604000000000000" pitchFamily="34" charset="-127"/>
      <p:regular r:id="rId12"/>
      <p:bold r:id="rId13"/>
    </p:embeddedFont>
    <p:embeddedFont>
      <p:font typeface="맑은 고딕" panose="020B0503020000020004" pitchFamily="34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B04A"/>
    <a:srgbClr val="2A2A2A"/>
    <a:srgbClr val="F7F7F7"/>
    <a:srgbClr val="F9F9F9"/>
    <a:srgbClr val="D5355F"/>
    <a:srgbClr val="FFFFFF"/>
    <a:srgbClr val="3D3D3D"/>
    <a:srgbClr val="383838"/>
    <a:srgbClr val="E2F0FE"/>
    <a:srgbClr val="8156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7" autoAdjust="0"/>
    <p:restoredTop sz="87429" autoAdjust="0"/>
  </p:normalViewPr>
  <p:slideViewPr>
    <p:cSldViewPr snapToGrid="0" showGuides="1">
      <p:cViewPr varScale="1">
        <p:scale>
          <a:sx n="134" d="100"/>
          <a:sy n="134" d="100"/>
        </p:scale>
        <p:origin x="624" y="19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7E342-7337-4005-804D-B234E199FD9A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242E6-1E1F-4615-AA0D-CF55BF2BB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29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EEBD-75DD-4302-92E1-2A1750B69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C4CA67-559C-47A0-9E7D-2B09EF91E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82F72-8399-4A47-B3A7-9F365D232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6E9BA-D4BF-4F38-9B6C-B2FEC21DEE05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FB971C-F124-45C7-A60E-486543801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60EFE9-277C-4420-B925-1B78B9679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140E1-34A5-4139-B223-6D02BE91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87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F5FCB-5B8A-4FC8-8B85-F0FDA4D1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899BC8-164A-4A3D-8A8E-6C584AF8B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4F7730-5A52-420B-856A-773DBDFBE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6E9BA-D4BF-4F38-9B6C-B2FEC21DEE05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F4D30E-7CCF-458D-8AF3-FACCC8065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B73FD-B326-408D-B093-417C3CF6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140E1-34A5-4139-B223-6D02BE91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699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3A9A1C7-CED3-4AD6-B450-F6712CDC3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EBE8C0-0045-47AC-8D23-0BAA9FF8E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B4C97-38CB-4AF2-B5F3-E252EDA9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6E9BA-D4BF-4F38-9B6C-B2FEC21DEE05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8F2E-CD5F-468D-BE09-5A502C73C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61A15A-9A78-453C-A182-95FCE7B76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140E1-34A5-4139-B223-6D02BE91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3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095CE-D464-4168-8173-FBCBE5BB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2748C9-6C57-4161-9765-80804106D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135B5F-36D6-4C83-83DD-415450ABB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6E9BA-D4BF-4F38-9B6C-B2FEC21DEE05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E6FB0-591E-44D9-8616-602303608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3BBBCE-BBA3-40BC-A998-E7339D44F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140E1-34A5-4139-B223-6D02BE91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1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F69FD-8628-483E-BFD6-A8055068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5BF857-08A2-40A5-9B4C-3249F56DD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BCF807-F5BA-471C-942B-F470E40A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6E9BA-D4BF-4F38-9B6C-B2FEC21DEE05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539FE2-69F6-4CE1-A1E4-E1D025E72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75C54E-8898-48C4-A0E0-97AE6B9FF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140E1-34A5-4139-B223-6D02BE91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700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23052-F21B-406E-B8CB-87CBA6874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99ED6D-F200-4B07-B27D-C50DB296D0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9D6A05-83C2-4180-933F-85F54DB5F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75B63D-DF82-4237-9BAB-26BDF6664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6E9BA-D4BF-4F38-9B6C-B2FEC21DEE05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1B088-EF22-437B-90FD-921ADAD2A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4F0301-6287-4F3E-AC36-5FEBBCDC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140E1-34A5-4139-B223-6D02BE91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099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84448-B401-4D1C-813C-F6B6979D4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18C51-5FC0-4160-90E5-0D16D6360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A38A4E-D189-487D-9401-69E00C36C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03443F-BEBB-4362-A43D-09D13B6BE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A76222-CB76-4D9D-9D64-5DC2AE5D5D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1ABEFA-49F6-4072-8136-DDBD26F2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6E9BA-D4BF-4F38-9B6C-B2FEC21DEE05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5C284A-C45C-4228-B0DB-5ACDC6EF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334CFF-C69B-4321-A70A-CC612E594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140E1-34A5-4139-B223-6D02BE91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03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9FF33-E7F5-4F7D-ABBD-4F3BABD0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F771E1-ECB3-423A-9BB1-753745E47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6E9BA-D4BF-4F38-9B6C-B2FEC21DEE05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408B10-D557-4042-85D6-3DD8C229F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C13356-1DA6-4833-B348-83DBAABE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140E1-34A5-4139-B223-6D02BE91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465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0B08FE-0CA9-432E-8EC1-D4E753012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6E9BA-D4BF-4F38-9B6C-B2FEC21DEE05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81A0DF-1F94-4E92-A2B7-A0D324D5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494BE6-653C-483C-8035-05AFF9FC6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140E1-34A5-4139-B223-6D02BE91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927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1B9A9-A2CE-4C20-B1E7-BDA6D1670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D5F2B5-C0DE-41D5-B611-FCFCD4F2E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475AB8-F498-49B9-BC10-6317438B7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870E5E-3B0E-4BCA-AA89-FC0D6A29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6E9BA-D4BF-4F38-9B6C-B2FEC21DEE05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F7EA11-9E63-4E1C-BD0C-D54B08891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06B4CE-32A1-43FD-8608-0E3E73856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140E1-34A5-4139-B223-6D02BE91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697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4387E-CB4C-48A9-8603-9F7D5618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2822CB-BB74-4AEF-89E9-96871E6BE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CD43B1-D953-4362-9FF3-27FB8E103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111286-9E7B-441F-9721-946E7127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6E9BA-D4BF-4F38-9B6C-B2FEC21DEE05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2CDE83-DD9E-4759-A3BC-0EE945FAD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589729-997D-4746-B2F8-906F45FE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140E1-34A5-4139-B223-6D02BE91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20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E3F190-EB06-4C86-AF0F-687B8EA4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F961D8-5270-43D9-A6D5-60056F5DD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CF6056-6334-4E11-A6E6-701C3BD866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6E9BA-D4BF-4F38-9B6C-B2FEC21DEE05}" type="datetimeFigureOut">
              <a:rPr lang="ko-KR" altLang="en-US" smtClean="0"/>
              <a:t>2019. 11. 17.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C35E33-F644-46E5-865B-3F14C2644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10CCF2-ACB0-4297-97AB-7508B834E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140E1-34A5-4139-B223-6D02BE913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6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ko/3/library/csv.html" TargetMode="External"/><Relationship Id="rId2" Type="http://schemas.openxmlformats.org/officeDocument/2006/relationships/hyperlink" Target="https://github.com/hoonihu1/Python_Class_TA/tree/master/Input_Fold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rgbClr val="815695"/>
            </a:gs>
            <a:gs pos="100000">
              <a:srgbClr val="D5355F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B3B703C-DECE-4700-8D3A-ECA490AA398A}"/>
              </a:ext>
            </a:extLst>
          </p:cNvPr>
          <p:cNvSpPr/>
          <p:nvPr/>
        </p:nvSpPr>
        <p:spPr>
          <a:xfrm rot="10800000">
            <a:off x="4258028" y="4044948"/>
            <a:ext cx="5828946" cy="1713531"/>
          </a:xfrm>
          <a:prstGeom prst="parallelogram">
            <a:avLst>
              <a:gd name="adj" fmla="val 138095"/>
            </a:avLst>
          </a:prstGeom>
          <a:solidFill>
            <a:srgbClr val="3E1B59">
              <a:alpha val="2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6EB0A7DA-B7F3-44D1-B16C-805E732381A5}"/>
              </a:ext>
            </a:extLst>
          </p:cNvPr>
          <p:cNvSpPr/>
          <p:nvPr/>
        </p:nvSpPr>
        <p:spPr>
          <a:xfrm rot="5400000" flipV="1">
            <a:off x="5309153" y="3073247"/>
            <a:ext cx="5079396" cy="293343"/>
          </a:xfrm>
          <a:prstGeom prst="parallelogram">
            <a:avLst>
              <a:gd name="adj" fmla="val 691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083EBA3-F243-4A49-9144-24F329B0ED62}"/>
              </a:ext>
            </a:extLst>
          </p:cNvPr>
          <p:cNvSpPr/>
          <p:nvPr/>
        </p:nvSpPr>
        <p:spPr>
          <a:xfrm rot="10800000">
            <a:off x="4258029" y="680220"/>
            <a:ext cx="3737491" cy="201870"/>
          </a:xfrm>
          <a:prstGeom prst="parallelogram">
            <a:avLst>
              <a:gd name="adj" fmla="val 1380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105F811-9F3C-4CBB-A245-16493EF4C7FB}"/>
              </a:ext>
            </a:extLst>
          </p:cNvPr>
          <p:cNvCxnSpPr/>
          <p:nvPr/>
        </p:nvCxnSpPr>
        <p:spPr>
          <a:xfrm>
            <a:off x="4258029" y="1104861"/>
            <a:ext cx="0" cy="46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D99134-C090-4289-A16F-DB641BC109FD}"/>
              </a:ext>
            </a:extLst>
          </p:cNvPr>
          <p:cNvSpPr/>
          <p:nvPr/>
        </p:nvSpPr>
        <p:spPr>
          <a:xfrm>
            <a:off x="3124554" y="1606753"/>
            <a:ext cx="3444150" cy="48763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E69BAB-48CF-4C19-BCCE-D4857BB7B9F5}"/>
              </a:ext>
            </a:extLst>
          </p:cNvPr>
          <p:cNvSpPr/>
          <p:nvPr/>
        </p:nvSpPr>
        <p:spPr>
          <a:xfrm>
            <a:off x="4425141" y="2098529"/>
            <a:ext cx="295116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b="1" i="1" dirty="0">
                <a:solidFill>
                  <a:schemeClr val="bg1"/>
                </a:solidFill>
              </a:rPr>
              <a:t>Python</a:t>
            </a:r>
            <a:endParaRPr lang="en-US" altLang="ko-KR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902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FC99715-5A63-4451-AA9C-51BA65E788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5000">
                <a:srgbClr val="4D5F78">
                  <a:alpha val="22000"/>
                </a:srgbClr>
              </a:gs>
              <a:gs pos="0">
                <a:schemeClr val="tx2">
                  <a:lumMod val="87000"/>
                  <a:lumOff val="13000"/>
                  <a:alpha val="0"/>
                </a:schemeClr>
              </a:gs>
              <a:gs pos="100000">
                <a:schemeClr val="tx2">
                  <a:lumMod val="99000"/>
                  <a:lumOff val="1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A257AD7-2BBB-45CB-AB39-8E62B2A8824F}"/>
              </a:ext>
            </a:extLst>
          </p:cNvPr>
          <p:cNvSpPr/>
          <p:nvPr/>
        </p:nvSpPr>
        <p:spPr>
          <a:xfrm>
            <a:off x="304799" y="780131"/>
            <a:ext cx="11592911" cy="5875285"/>
          </a:xfrm>
          <a:prstGeom prst="roundRect">
            <a:avLst>
              <a:gd name="adj" fmla="val 1680"/>
            </a:avLst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15">
            <a:extLst>
              <a:ext uri="{FF2B5EF4-FFF2-40B4-BE49-F238E27FC236}">
                <a16:creationId xmlns:a16="http://schemas.microsoft.com/office/drawing/2014/main" id="{9246BC7F-0FA5-471D-9D04-A86D9CEAC8C8}"/>
              </a:ext>
            </a:extLst>
          </p:cNvPr>
          <p:cNvSpPr/>
          <p:nvPr/>
        </p:nvSpPr>
        <p:spPr>
          <a:xfrm>
            <a:off x="304800" y="195405"/>
            <a:ext cx="1366346" cy="4141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E34FD3-62D8-4E06-8DDC-77ECC393C7E0}"/>
              </a:ext>
            </a:extLst>
          </p:cNvPr>
          <p:cNvSpPr/>
          <p:nvPr/>
        </p:nvSpPr>
        <p:spPr>
          <a:xfrm>
            <a:off x="304801" y="767252"/>
            <a:ext cx="11592911" cy="5875285"/>
          </a:xfrm>
          <a:prstGeom prst="roundRect">
            <a:avLst>
              <a:gd name="adj" fmla="val 1680"/>
            </a:avLst>
          </a:prstGeom>
          <a:noFill/>
          <a:ln w="22225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C31E5E-116B-485A-91FD-EDEABFE3356F}"/>
              </a:ext>
            </a:extLst>
          </p:cNvPr>
          <p:cNvCxnSpPr>
            <a:cxnSpLocks/>
          </p:cNvCxnSpPr>
          <p:nvPr/>
        </p:nvCxnSpPr>
        <p:spPr>
          <a:xfrm>
            <a:off x="1839309" y="1545701"/>
            <a:ext cx="0" cy="207100"/>
          </a:xfrm>
          <a:prstGeom prst="line">
            <a:avLst/>
          </a:prstGeom>
          <a:ln>
            <a:solidFill>
              <a:schemeClr val="bg1"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D2D004-A89C-49F0-AD2D-21223673353A}"/>
              </a:ext>
            </a:extLst>
          </p:cNvPr>
          <p:cNvSpPr txBox="1"/>
          <p:nvPr/>
        </p:nvSpPr>
        <p:spPr>
          <a:xfrm>
            <a:off x="1904600" y="14525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</a:t>
            </a: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F9433D29-60C4-4D11-B06C-384381D87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326" y="182184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정규 표현식은 간단히 정규식</a:t>
            </a:r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Regex </a:t>
            </a: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등으로 불리우곤 한다</a:t>
            </a:r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lang="en-US" altLang="ko-KR" sz="1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F00C697-084F-9D40-879A-2772BD08EC69}"/>
              </a:ext>
            </a:extLst>
          </p:cNvPr>
          <p:cNvSpPr txBox="1">
            <a:spLocks/>
          </p:cNvSpPr>
          <p:nvPr/>
        </p:nvSpPr>
        <p:spPr>
          <a:xfrm>
            <a:off x="886326" y="905305"/>
            <a:ext cx="8467718" cy="84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dirty="0" err="1"/>
              <a:t>정규표현식</a:t>
            </a:r>
            <a:r>
              <a:rPr kumimoji="1" lang="en-US" altLang="ko-KR" sz="3200" dirty="0"/>
              <a:t>(Regular Expression)</a:t>
            </a:r>
            <a:endParaRPr kumimoji="1" lang="ko-KR" alt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FEFDAE-7B3C-8240-8A30-DF11A6A87DF7}"/>
              </a:ext>
            </a:extLst>
          </p:cNvPr>
          <p:cNvSpPr txBox="1"/>
          <p:nvPr/>
        </p:nvSpPr>
        <p:spPr>
          <a:xfrm>
            <a:off x="1904600" y="214727"/>
            <a:ext cx="214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Regular Expression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059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FC99715-5A63-4451-AA9C-51BA65E788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5000">
                <a:srgbClr val="4D5F78">
                  <a:alpha val="22000"/>
                </a:srgbClr>
              </a:gs>
              <a:gs pos="0">
                <a:schemeClr val="tx2">
                  <a:lumMod val="87000"/>
                  <a:lumOff val="13000"/>
                  <a:alpha val="0"/>
                </a:schemeClr>
              </a:gs>
              <a:gs pos="100000">
                <a:schemeClr val="tx2">
                  <a:lumMod val="99000"/>
                  <a:lumOff val="1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A257AD7-2BBB-45CB-AB39-8E62B2A8824F}"/>
              </a:ext>
            </a:extLst>
          </p:cNvPr>
          <p:cNvSpPr/>
          <p:nvPr/>
        </p:nvSpPr>
        <p:spPr>
          <a:xfrm>
            <a:off x="304799" y="780131"/>
            <a:ext cx="11592911" cy="5875285"/>
          </a:xfrm>
          <a:prstGeom prst="roundRect">
            <a:avLst>
              <a:gd name="adj" fmla="val 1680"/>
            </a:avLst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15">
            <a:extLst>
              <a:ext uri="{FF2B5EF4-FFF2-40B4-BE49-F238E27FC236}">
                <a16:creationId xmlns:a16="http://schemas.microsoft.com/office/drawing/2014/main" id="{9246BC7F-0FA5-471D-9D04-A86D9CEAC8C8}"/>
              </a:ext>
            </a:extLst>
          </p:cNvPr>
          <p:cNvSpPr/>
          <p:nvPr/>
        </p:nvSpPr>
        <p:spPr>
          <a:xfrm>
            <a:off x="304800" y="195405"/>
            <a:ext cx="1366346" cy="4141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E34FD3-62D8-4E06-8DDC-77ECC393C7E0}"/>
              </a:ext>
            </a:extLst>
          </p:cNvPr>
          <p:cNvSpPr/>
          <p:nvPr/>
        </p:nvSpPr>
        <p:spPr>
          <a:xfrm>
            <a:off x="304801" y="767252"/>
            <a:ext cx="11592911" cy="5875285"/>
          </a:xfrm>
          <a:prstGeom prst="roundRect">
            <a:avLst>
              <a:gd name="adj" fmla="val 1680"/>
            </a:avLst>
          </a:prstGeom>
          <a:noFill/>
          <a:ln w="22225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C31E5E-116B-485A-91FD-EDEABFE3356F}"/>
              </a:ext>
            </a:extLst>
          </p:cNvPr>
          <p:cNvCxnSpPr>
            <a:cxnSpLocks/>
          </p:cNvCxnSpPr>
          <p:nvPr/>
        </p:nvCxnSpPr>
        <p:spPr>
          <a:xfrm>
            <a:off x="1839309" y="1545701"/>
            <a:ext cx="0" cy="207100"/>
          </a:xfrm>
          <a:prstGeom prst="line">
            <a:avLst/>
          </a:prstGeom>
          <a:ln>
            <a:solidFill>
              <a:schemeClr val="bg1"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D2D004-A89C-49F0-AD2D-21223673353A}"/>
              </a:ext>
            </a:extLst>
          </p:cNvPr>
          <p:cNvSpPr txBox="1"/>
          <p:nvPr/>
        </p:nvSpPr>
        <p:spPr>
          <a:xfrm>
            <a:off x="1904600" y="14525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33182084-6405-ED4A-8904-6B71E2B0F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4519" y="1612683"/>
            <a:ext cx="5443282" cy="4940516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EF00C697-084F-9D40-879A-2772BD08EC69}"/>
              </a:ext>
            </a:extLst>
          </p:cNvPr>
          <p:cNvSpPr txBox="1">
            <a:spLocks/>
          </p:cNvSpPr>
          <p:nvPr/>
        </p:nvSpPr>
        <p:spPr>
          <a:xfrm>
            <a:off x="886326" y="905305"/>
            <a:ext cx="8467718" cy="84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dirty="0"/>
              <a:t>기본 정규식 문법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FEFDAE-7B3C-8240-8A30-DF11A6A87DF7}"/>
              </a:ext>
            </a:extLst>
          </p:cNvPr>
          <p:cNvSpPr txBox="1"/>
          <p:nvPr/>
        </p:nvSpPr>
        <p:spPr>
          <a:xfrm>
            <a:off x="1904600" y="214727"/>
            <a:ext cx="214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Regular Expression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13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FC99715-5A63-4451-AA9C-51BA65E788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5000">
                <a:srgbClr val="4D5F78">
                  <a:alpha val="22000"/>
                </a:srgbClr>
              </a:gs>
              <a:gs pos="0">
                <a:schemeClr val="tx2">
                  <a:lumMod val="87000"/>
                  <a:lumOff val="13000"/>
                  <a:alpha val="0"/>
                </a:schemeClr>
              </a:gs>
              <a:gs pos="100000">
                <a:schemeClr val="tx2">
                  <a:lumMod val="99000"/>
                  <a:lumOff val="1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A257AD7-2BBB-45CB-AB39-8E62B2A8824F}"/>
              </a:ext>
            </a:extLst>
          </p:cNvPr>
          <p:cNvSpPr/>
          <p:nvPr/>
        </p:nvSpPr>
        <p:spPr>
          <a:xfrm>
            <a:off x="304799" y="780131"/>
            <a:ext cx="11592911" cy="5875285"/>
          </a:xfrm>
          <a:prstGeom prst="roundRect">
            <a:avLst>
              <a:gd name="adj" fmla="val 1680"/>
            </a:avLst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모서리가 둥근 직사각형 15">
            <a:extLst>
              <a:ext uri="{FF2B5EF4-FFF2-40B4-BE49-F238E27FC236}">
                <a16:creationId xmlns:a16="http://schemas.microsoft.com/office/drawing/2014/main" id="{9246BC7F-0FA5-471D-9D04-A86D9CEAC8C8}"/>
              </a:ext>
            </a:extLst>
          </p:cNvPr>
          <p:cNvSpPr/>
          <p:nvPr/>
        </p:nvSpPr>
        <p:spPr>
          <a:xfrm>
            <a:off x="304800" y="195405"/>
            <a:ext cx="1366346" cy="4141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E34FD3-62D8-4E06-8DDC-77ECC393C7E0}"/>
              </a:ext>
            </a:extLst>
          </p:cNvPr>
          <p:cNvSpPr/>
          <p:nvPr/>
        </p:nvSpPr>
        <p:spPr>
          <a:xfrm>
            <a:off x="304801" y="767252"/>
            <a:ext cx="11592911" cy="5875285"/>
          </a:xfrm>
          <a:prstGeom prst="roundRect">
            <a:avLst>
              <a:gd name="adj" fmla="val 1680"/>
            </a:avLst>
          </a:prstGeom>
          <a:noFill/>
          <a:ln w="22225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C31E5E-116B-485A-91FD-EDEABFE3356F}"/>
              </a:ext>
            </a:extLst>
          </p:cNvPr>
          <p:cNvCxnSpPr>
            <a:cxnSpLocks/>
          </p:cNvCxnSpPr>
          <p:nvPr/>
        </p:nvCxnSpPr>
        <p:spPr>
          <a:xfrm>
            <a:off x="1839309" y="1545701"/>
            <a:ext cx="0" cy="207100"/>
          </a:xfrm>
          <a:prstGeom prst="line">
            <a:avLst/>
          </a:prstGeom>
          <a:ln>
            <a:solidFill>
              <a:schemeClr val="bg1"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D2D004-A89C-49F0-AD2D-21223673353A}"/>
              </a:ext>
            </a:extLst>
          </p:cNvPr>
          <p:cNvSpPr txBox="1"/>
          <p:nvPr/>
        </p:nvSpPr>
        <p:spPr>
          <a:xfrm>
            <a:off x="1904600" y="14525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</a:t>
            </a: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F9433D29-60C4-4D11-B06C-384381D87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326" y="1821848"/>
            <a:ext cx="10515600" cy="847496"/>
          </a:xfrm>
        </p:spPr>
        <p:txBody>
          <a:bodyPr>
            <a:normAutofit/>
          </a:bodyPr>
          <a:lstStyle/>
          <a:p>
            <a:r>
              <a:rPr lang="en" altLang="ko-KR" sz="1800" dirty="0"/>
              <a:t>import re 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통해 모듈을 </a:t>
            </a:r>
            <a:r>
              <a:rPr lang="ko-KR" altLang="en-US" sz="1800" dirty="0" err="1"/>
              <a:t>임포트한</a:t>
            </a:r>
            <a:r>
              <a:rPr lang="ko-KR" altLang="en-US" sz="1800" dirty="0"/>
              <a:t> 뒤</a:t>
            </a:r>
            <a:r>
              <a:rPr lang="en-US" altLang="ko-KR" sz="1800" dirty="0"/>
              <a:t>, </a:t>
            </a:r>
            <a:r>
              <a:rPr lang="en" altLang="ko-KR" sz="1800" dirty="0"/>
              <a:t>p = </a:t>
            </a:r>
            <a:r>
              <a:rPr lang="en" altLang="ko-KR" sz="1800" dirty="0" err="1"/>
              <a:t>re.compile</a:t>
            </a:r>
            <a:r>
              <a:rPr lang="en" altLang="ko-KR" sz="1800" dirty="0"/>
              <a:t>('</a:t>
            </a:r>
            <a:r>
              <a:rPr lang="ko-KR" altLang="en-US" sz="1800" dirty="0" err="1"/>
              <a:t>정규표현식</a:t>
            </a:r>
            <a:r>
              <a:rPr lang="en-US" altLang="ko-KR" sz="1800" dirty="0"/>
              <a:t>')</a:t>
            </a:r>
            <a:r>
              <a:rPr lang="ko-KR" altLang="en-US" sz="1800" dirty="0"/>
              <a:t>을 통해서 정규표현식을 컴파일하고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컴파일된</a:t>
            </a:r>
            <a:r>
              <a:rPr lang="ko-KR" altLang="en-US" sz="1800" dirty="0"/>
              <a:t> 패턴 객체</a:t>
            </a:r>
            <a:r>
              <a:rPr lang="en-US" altLang="ko-KR" sz="1800" dirty="0"/>
              <a:t>(</a:t>
            </a:r>
            <a:r>
              <a:rPr lang="en" altLang="ko-KR" sz="1800" dirty="0"/>
              <a:t>p)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이용하여 이 객체가 가지고 있는 메서드를 통해 작업을 수행할 수 있다</a:t>
            </a:r>
            <a:r>
              <a:rPr lang="en-US" altLang="ko-KR" sz="1800" dirty="0"/>
              <a:t>.</a:t>
            </a:r>
            <a:endParaRPr lang="en-US" altLang="ko-KR" sz="1800" dirty="0">
              <a:ea typeface="Nanum Gothic" panose="020D0604000000000000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F00C697-084F-9D40-879A-2772BD08EC69}"/>
              </a:ext>
            </a:extLst>
          </p:cNvPr>
          <p:cNvSpPr txBox="1">
            <a:spLocks/>
          </p:cNvSpPr>
          <p:nvPr/>
        </p:nvSpPr>
        <p:spPr>
          <a:xfrm>
            <a:off x="886326" y="905305"/>
            <a:ext cx="8467718" cy="84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Method compile()</a:t>
            </a:r>
            <a:endParaRPr kumimoji="1" lang="ko-KR" alt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FEFDAE-7B3C-8240-8A30-DF11A6A87DF7}"/>
              </a:ext>
            </a:extLst>
          </p:cNvPr>
          <p:cNvSpPr txBox="1"/>
          <p:nvPr/>
        </p:nvSpPr>
        <p:spPr>
          <a:xfrm>
            <a:off x="1904600" y="214727"/>
            <a:ext cx="214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Regular Expression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F0A360-2E57-2E41-82E2-10D6C8BAF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4" y="2809818"/>
            <a:ext cx="9197799" cy="18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94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FC99715-5A63-4451-AA9C-51BA65E788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5000">
                <a:srgbClr val="4D5F78">
                  <a:alpha val="22000"/>
                </a:srgbClr>
              </a:gs>
              <a:gs pos="0">
                <a:schemeClr val="tx2">
                  <a:lumMod val="87000"/>
                  <a:lumOff val="13000"/>
                  <a:alpha val="0"/>
                </a:schemeClr>
              </a:gs>
              <a:gs pos="100000">
                <a:schemeClr val="tx2">
                  <a:lumMod val="99000"/>
                  <a:lumOff val="1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A257AD7-2BBB-45CB-AB39-8E62B2A8824F}"/>
              </a:ext>
            </a:extLst>
          </p:cNvPr>
          <p:cNvSpPr/>
          <p:nvPr/>
        </p:nvSpPr>
        <p:spPr>
          <a:xfrm>
            <a:off x="304799" y="780131"/>
            <a:ext cx="11592911" cy="5875285"/>
          </a:xfrm>
          <a:prstGeom prst="roundRect">
            <a:avLst>
              <a:gd name="adj" fmla="val 1680"/>
            </a:avLst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모서리가 둥근 직사각형 15">
            <a:extLst>
              <a:ext uri="{FF2B5EF4-FFF2-40B4-BE49-F238E27FC236}">
                <a16:creationId xmlns:a16="http://schemas.microsoft.com/office/drawing/2014/main" id="{9246BC7F-0FA5-471D-9D04-A86D9CEAC8C8}"/>
              </a:ext>
            </a:extLst>
          </p:cNvPr>
          <p:cNvSpPr/>
          <p:nvPr/>
        </p:nvSpPr>
        <p:spPr>
          <a:xfrm>
            <a:off x="304800" y="195405"/>
            <a:ext cx="1366346" cy="4141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E34FD3-62D8-4E06-8DDC-77ECC393C7E0}"/>
              </a:ext>
            </a:extLst>
          </p:cNvPr>
          <p:cNvSpPr/>
          <p:nvPr/>
        </p:nvSpPr>
        <p:spPr>
          <a:xfrm>
            <a:off x="304801" y="767252"/>
            <a:ext cx="11592911" cy="5875285"/>
          </a:xfrm>
          <a:prstGeom prst="roundRect">
            <a:avLst>
              <a:gd name="adj" fmla="val 1680"/>
            </a:avLst>
          </a:prstGeom>
          <a:noFill/>
          <a:ln w="22225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C31E5E-116B-485A-91FD-EDEABFE3356F}"/>
              </a:ext>
            </a:extLst>
          </p:cNvPr>
          <p:cNvCxnSpPr>
            <a:cxnSpLocks/>
          </p:cNvCxnSpPr>
          <p:nvPr/>
        </p:nvCxnSpPr>
        <p:spPr>
          <a:xfrm>
            <a:off x="1839309" y="1545701"/>
            <a:ext cx="0" cy="207100"/>
          </a:xfrm>
          <a:prstGeom prst="line">
            <a:avLst/>
          </a:prstGeom>
          <a:ln>
            <a:solidFill>
              <a:schemeClr val="bg1"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D2D004-A89C-49F0-AD2D-21223673353A}"/>
              </a:ext>
            </a:extLst>
          </p:cNvPr>
          <p:cNvSpPr txBox="1"/>
          <p:nvPr/>
        </p:nvSpPr>
        <p:spPr>
          <a:xfrm>
            <a:off x="1904600" y="14525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</a:t>
            </a: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F9433D29-60C4-4D11-B06C-384381D87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326" y="182184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match</a:t>
            </a: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와 </a:t>
            </a:r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search </a:t>
            </a: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둘 다 비슷한 의미를 가진 듯 하다</a:t>
            </a:r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b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하지만 어감을 좀 더 살려보면 </a:t>
            </a:r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match</a:t>
            </a: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는 </a:t>
            </a:r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"</a:t>
            </a: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일치하다</a:t>
            </a:r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"</a:t>
            </a: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와 좀 더 가깝고 </a:t>
            </a:r>
            <a:r>
              <a:rPr lang="en-US" altLang="ko-KR" sz="18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serach</a:t>
            </a: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는 수색에 좀 더 가깝다</a:t>
            </a:r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r>
              <a:rPr lang="ko-KR" altLang="en-US" sz="1800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리턴 값은 패턴의 양 </a:t>
            </a:r>
            <a:r>
              <a:rPr lang="ko-KR" altLang="en-US" sz="1800" dirty="0" err="1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끝값</a:t>
            </a:r>
            <a:r>
              <a:rPr lang="ko-KR" altLang="en-US" sz="1800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</a:t>
            </a:r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match</a:t>
            </a: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는 매정하다</a:t>
            </a:r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en-US" sz="1800" dirty="0">
                <a:solidFill>
                  <a:schemeClr val="accent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처음이 일치하지 않으면 </a:t>
            </a:r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None</a:t>
            </a: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을 반환한다</a:t>
            </a:r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b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800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리턴 값은 패턴의 양 </a:t>
            </a:r>
            <a:r>
              <a:rPr lang="ko-KR" altLang="en-US" sz="1800" dirty="0" err="1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끝값</a:t>
            </a:r>
            <a:r>
              <a:rPr lang="ko-KR" altLang="en-US" sz="1800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</a:t>
            </a:r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search</a:t>
            </a: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는 다정하다</a:t>
            </a:r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en-US" sz="1800" dirty="0">
                <a:solidFill>
                  <a:schemeClr val="accent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처음이 일치하지 않더라도 </a:t>
            </a: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전체를 수색해본다</a:t>
            </a:r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sz="1800" dirty="0">
              <a:solidFill>
                <a:srgbClr val="FF00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2A2A2A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F00C697-084F-9D40-879A-2772BD08EC69}"/>
              </a:ext>
            </a:extLst>
          </p:cNvPr>
          <p:cNvSpPr txBox="1">
            <a:spLocks/>
          </p:cNvSpPr>
          <p:nvPr/>
        </p:nvSpPr>
        <p:spPr>
          <a:xfrm>
            <a:off x="886326" y="905305"/>
            <a:ext cx="8467718" cy="84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Method match(), search()</a:t>
            </a:r>
            <a:endParaRPr kumimoji="1" lang="ko-KR" alt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FEFDAE-7B3C-8240-8A30-DF11A6A87DF7}"/>
              </a:ext>
            </a:extLst>
          </p:cNvPr>
          <p:cNvSpPr txBox="1"/>
          <p:nvPr/>
        </p:nvSpPr>
        <p:spPr>
          <a:xfrm>
            <a:off x="1904600" y="214727"/>
            <a:ext cx="214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Regular Expression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7AD7E2-78F3-5748-885F-01BDD291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23" y="3429000"/>
            <a:ext cx="7786255" cy="1524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D94F45-24D8-FD46-8AF3-F122E5E09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21" y="4789065"/>
            <a:ext cx="7786254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79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FC99715-5A63-4451-AA9C-51BA65E788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5000">
                <a:srgbClr val="4D5F78">
                  <a:alpha val="22000"/>
                </a:srgbClr>
              </a:gs>
              <a:gs pos="0">
                <a:schemeClr val="tx2">
                  <a:lumMod val="87000"/>
                  <a:lumOff val="13000"/>
                  <a:alpha val="0"/>
                </a:schemeClr>
              </a:gs>
              <a:gs pos="100000">
                <a:schemeClr val="tx2">
                  <a:lumMod val="99000"/>
                  <a:lumOff val="1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A257AD7-2BBB-45CB-AB39-8E62B2A8824F}"/>
              </a:ext>
            </a:extLst>
          </p:cNvPr>
          <p:cNvSpPr/>
          <p:nvPr/>
        </p:nvSpPr>
        <p:spPr>
          <a:xfrm>
            <a:off x="304799" y="780131"/>
            <a:ext cx="11592911" cy="5875285"/>
          </a:xfrm>
          <a:prstGeom prst="roundRect">
            <a:avLst>
              <a:gd name="adj" fmla="val 1680"/>
            </a:avLst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모서리가 둥근 직사각형 15">
            <a:extLst>
              <a:ext uri="{FF2B5EF4-FFF2-40B4-BE49-F238E27FC236}">
                <a16:creationId xmlns:a16="http://schemas.microsoft.com/office/drawing/2014/main" id="{9246BC7F-0FA5-471D-9D04-A86D9CEAC8C8}"/>
              </a:ext>
            </a:extLst>
          </p:cNvPr>
          <p:cNvSpPr/>
          <p:nvPr/>
        </p:nvSpPr>
        <p:spPr>
          <a:xfrm>
            <a:off x="304800" y="195405"/>
            <a:ext cx="1366346" cy="4141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E34FD3-62D8-4E06-8DDC-77ECC393C7E0}"/>
              </a:ext>
            </a:extLst>
          </p:cNvPr>
          <p:cNvSpPr/>
          <p:nvPr/>
        </p:nvSpPr>
        <p:spPr>
          <a:xfrm>
            <a:off x="304801" y="767252"/>
            <a:ext cx="11592911" cy="5875285"/>
          </a:xfrm>
          <a:prstGeom prst="roundRect">
            <a:avLst>
              <a:gd name="adj" fmla="val 1680"/>
            </a:avLst>
          </a:prstGeom>
          <a:noFill/>
          <a:ln w="22225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C31E5E-116B-485A-91FD-EDEABFE3356F}"/>
              </a:ext>
            </a:extLst>
          </p:cNvPr>
          <p:cNvCxnSpPr>
            <a:cxnSpLocks/>
          </p:cNvCxnSpPr>
          <p:nvPr/>
        </p:nvCxnSpPr>
        <p:spPr>
          <a:xfrm>
            <a:off x="1839309" y="1545701"/>
            <a:ext cx="0" cy="207100"/>
          </a:xfrm>
          <a:prstGeom prst="line">
            <a:avLst/>
          </a:prstGeom>
          <a:ln>
            <a:solidFill>
              <a:schemeClr val="bg1"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D2D004-A89C-49F0-AD2D-21223673353A}"/>
              </a:ext>
            </a:extLst>
          </p:cNvPr>
          <p:cNvSpPr txBox="1"/>
          <p:nvPr/>
        </p:nvSpPr>
        <p:spPr>
          <a:xfrm>
            <a:off x="1904600" y="14525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F00C697-084F-9D40-879A-2772BD08EC69}"/>
              </a:ext>
            </a:extLst>
          </p:cNvPr>
          <p:cNvSpPr txBox="1">
            <a:spLocks/>
          </p:cNvSpPr>
          <p:nvPr/>
        </p:nvSpPr>
        <p:spPr>
          <a:xfrm>
            <a:off x="886326" y="905305"/>
            <a:ext cx="8467718" cy="84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Method match(), search()</a:t>
            </a:r>
            <a:endParaRPr kumimoji="1" lang="ko-KR" alt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FEFDAE-7B3C-8240-8A30-DF11A6A87DF7}"/>
              </a:ext>
            </a:extLst>
          </p:cNvPr>
          <p:cNvSpPr txBox="1"/>
          <p:nvPr/>
        </p:nvSpPr>
        <p:spPr>
          <a:xfrm>
            <a:off x="1904600" y="214727"/>
            <a:ext cx="214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Regular Expression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2E7809-271C-C744-9EF2-A9EC03F5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964" y="2294765"/>
            <a:ext cx="5414072" cy="30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32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FC99715-5A63-4451-AA9C-51BA65E788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5000">
                <a:srgbClr val="4D5F78">
                  <a:alpha val="22000"/>
                </a:srgbClr>
              </a:gs>
              <a:gs pos="0">
                <a:schemeClr val="tx2">
                  <a:lumMod val="87000"/>
                  <a:lumOff val="13000"/>
                  <a:alpha val="0"/>
                </a:schemeClr>
              </a:gs>
              <a:gs pos="100000">
                <a:schemeClr val="tx2">
                  <a:lumMod val="99000"/>
                  <a:lumOff val="1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A257AD7-2BBB-45CB-AB39-8E62B2A8824F}"/>
              </a:ext>
            </a:extLst>
          </p:cNvPr>
          <p:cNvSpPr/>
          <p:nvPr/>
        </p:nvSpPr>
        <p:spPr>
          <a:xfrm>
            <a:off x="304799" y="780131"/>
            <a:ext cx="11592911" cy="5875285"/>
          </a:xfrm>
          <a:prstGeom prst="roundRect">
            <a:avLst>
              <a:gd name="adj" fmla="val 1680"/>
            </a:avLst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모서리가 둥근 직사각형 15">
            <a:extLst>
              <a:ext uri="{FF2B5EF4-FFF2-40B4-BE49-F238E27FC236}">
                <a16:creationId xmlns:a16="http://schemas.microsoft.com/office/drawing/2014/main" id="{9246BC7F-0FA5-471D-9D04-A86D9CEAC8C8}"/>
              </a:ext>
            </a:extLst>
          </p:cNvPr>
          <p:cNvSpPr/>
          <p:nvPr/>
        </p:nvSpPr>
        <p:spPr>
          <a:xfrm>
            <a:off x="304800" y="195405"/>
            <a:ext cx="1366346" cy="4141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E34FD3-62D8-4E06-8DDC-77ECC393C7E0}"/>
              </a:ext>
            </a:extLst>
          </p:cNvPr>
          <p:cNvSpPr/>
          <p:nvPr/>
        </p:nvSpPr>
        <p:spPr>
          <a:xfrm>
            <a:off x="304801" y="767252"/>
            <a:ext cx="11592911" cy="5875285"/>
          </a:xfrm>
          <a:prstGeom prst="roundRect">
            <a:avLst>
              <a:gd name="adj" fmla="val 1680"/>
            </a:avLst>
          </a:prstGeom>
          <a:noFill/>
          <a:ln w="22225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C31E5E-116B-485A-91FD-EDEABFE3356F}"/>
              </a:ext>
            </a:extLst>
          </p:cNvPr>
          <p:cNvCxnSpPr>
            <a:cxnSpLocks/>
          </p:cNvCxnSpPr>
          <p:nvPr/>
        </p:nvCxnSpPr>
        <p:spPr>
          <a:xfrm>
            <a:off x="1839309" y="1545701"/>
            <a:ext cx="0" cy="207100"/>
          </a:xfrm>
          <a:prstGeom prst="line">
            <a:avLst/>
          </a:prstGeom>
          <a:ln>
            <a:solidFill>
              <a:schemeClr val="bg1"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D2D004-A89C-49F0-AD2D-21223673353A}"/>
              </a:ext>
            </a:extLst>
          </p:cNvPr>
          <p:cNvSpPr txBox="1"/>
          <p:nvPr/>
        </p:nvSpPr>
        <p:spPr>
          <a:xfrm>
            <a:off x="1904600" y="14525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F00C697-084F-9D40-879A-2772BD08EC69}"/>
              </a:ext>
            </a:extLst>
          </p:cNvPr>
          <p:cNvSpPr txBox="1">
            <a:spLocks/>
          </p:cNvSpPr>
          <p:nvPr/>
        </p:nvSpPr>
        <p:spPr>
          <a:xfrm>
            <a:off x="886326" y="905305"/>
            <a:ext cx="8467718" cy="84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Method </a:t>
            </a:r>
            <a:r>
              <a:rPr kumimoji="1" lang="en-US" altLang="ko-KR" sz="3200" dirty="0" err="1"/>
              <a:t>findall</a:t>
            </a:r>
            <a:r>
              <a:rPr kumimoji="1" lang="en-US" altLang="ko-KR" sz="3200" dirty="0"/>
              <a:t>()</a:t>
            </a:r>
            <a:endParaRPr kumimoji="1" lang="ko-KR" alt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FEFDAE-7B3C-8240-8A30-DF11A6A87DF7}"/>
              </a:ext>
            </a:extLst>
          </p:cNvPr>
          <p:cNvSpPr txBox="1"/>
          <p:nvPr/>
        </p:nvSpPr>
        <p:spPr>
          <a:xfrm>
            <a:off x="1904600" y="214727"/>
            <a:ext cx="214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Regular Expression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4BA551-5B74-A846-B50D-EF79DA09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3" y="3600450"/>
            <a:ext cx="9666796" cy="2416699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7AEB7A1-294B-BC47-AB40-5C2AD17AA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326" y="182184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match</a:t>
            </a: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와 </a:t>
            </a:r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search</a:t>
            </a: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는 성격은 다르지만</a:t>
            </a:r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공통점이 하나 있다</a:t>
            </a:r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b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원하는 것이 발견되면 검색을 </a:t>
            </a:r>
            <a:r>
              <a:rPr lang="ko-KR" altLang="en-US" sz="1800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멈춘다 </a:t>
            </a:r>
            <a:r>
              <a:rPr lang="en-US" altLang="ko-KR" sz="1800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r>
              <a:rPr lang="en-US" altLang="ko-KR" sz="18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findall</a:t>
            </a:r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()</a:t>
            </a: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은 정규식과 매치되는 모든 문자열을 리스트형식으로 </a:t>
            </a:r>
            <a:r>
              <a:rPr lang="ko-KR" altLang="en-US" sz="18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리턴한다</a:t>
            </a:r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en-US" altLang="ko-KR" sz="1800" dirty="0">
              <a:solidFill>
                <a:srgbClr val="2A2A2A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76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FC99715-5A63-4451-AA9C-51BA65E788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5000">
                <a:srgbClr val="4D5F78">
                  <a:alpha val="22000"/>
                </a:srgbClr>
              </a:gs>
              <a:gs pos="0">
                <a:schemeClr val="tx2">
                  <a:lumMod val="87000"/>
                  <a:lumOff val="13000"/>
                  <a:alpha val="0"/>
                </a:schemeClr>
              </a:gs>
              <a:gs pos="100000">
                <a:schemeClr val="tx2">
                  <a:lumMod val="99000"/>
                  <a:lumOff val="1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A257AD7-2BBB-45CB-AB39-8E62B2A8824F}"/>
              </a:ext>
            </a:extLst>
          </p:cNvPr>
          <p:cNvSpPr/>
          <p:nvPr/>
        </p:nvSpPr>
        <p:spPr>
          <a:xfrm>
            <a:off x="304799" y="780131"/>
            <a:ext cx="11592911" cy="5875285"/>
          </a:xfrm>
          <a:prstGeom prst="roundRect">
            <a:avLst>
              <a:gd name="adj" fmla="val 1680"/>
            </a:avLst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모서리가 둥근 직사각형 15">
            <a:extLst>
              <a:ext uri="{FF2B5EF4-FFF2-40B4-BE49-F238E27FC236}">
                <a16:creationId xmlns:a16="http://schemas.microsoft.com/office/drawing/2014/main" id="{9246BC7F-0FA5-471D-9D04-A86D9CEAC8C8}"/>
              </a:ext>
            </a:extLst>
          </p:cNvPr>
          <p:cNvSpPr/>
          <p:nvPr/>
        </p:nvSpPr>
        <p:spPr>
          <a:xfrm>
            <a:off x="304800" y="195405"/>
            <a:ext cx="1366346" cy="4141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E34FD3-62D8-4E06-8DDC-77ECC393C7E0}"/>
              </a:ext>
            </a:extLst>
          </p:cNvPr>
          <p:cNvSpPr/>
          <p:nvPr/>
        </p:nvSpPr>
        <p:spPr>
          <a:xfrm>
            <a:off x="304801" y="767252"/>
            <a:ext cx="11592911" cy="5875285"/>
          </a:xfrm>
          <a:prstGeom prst="roundRect">
            <a:avLst>
              <a:gd name="adj" fmla="val 1680"/>
            </a:avLst>
          </a:prstGeom>
          <a:noFill/>
          <a:ln w="22225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C31E5E-116B-485A-91FD-EDEABFE3356F}"/>
              </a:ext>
            </a:extLst>
          </p:cNvPr>
          <p:cNvCxnSpPr>
            <a:cxnSpLocks/>
          </p:cNvCxnSpPr>
          <p:nvPr/>
        </p:nvCxnSpPr>
        <p:spPr>
          <a:xfrm>
            <a:off x="1839309" y="1545701"/>
            <a:ext cx="0" cy="207100"/>
          </a:xfrm>
          <a:prstGeom prst="line">
            <a:avLst/>
          </a:prstGeom>
          <a:ln>
            <a:solidFill>
              <a:schemeClr val="bg1"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D2D004-A89C-49F0-AD2D-21223673353A}"/>
              </a:ext>
            </a:extLst>
          </p:cNvPr>
          <p:cNvSpPr txBox="1"/>
          <p:nvPr/>
        </p:nvSpPr>
        <p:spPr>
          <a:xfrm>
            <a:off x="1904600" y="14525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F00C697-084F-9D40-879A-2772BD08EC69}"/>
              </a:ext>
            </a:extLst>
          </p:cNvPr>
          <p:cNvSpPr txBox="1">
            <a:spLocks/>
          </p:cNvSpPr>
          <p:nvPr/>
        </p:nvSpPr>
        <p:spPr>
          <a:xfrm>
            <a:off x="886326" y="905305"/>
            <a:ext cx="8467718" cy="84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Example 1) </a:t>
            </a:r>
            <a:r>
              <a:rPr kumimoji="1" lang="ko-KR" altLang="en-US" sz="3200" dirty="0" err="1"/>
              <a:t>코딩도장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24</a:t>
            </a:r>
            <a:r>
              <a:rPr kumimoji="1" lang="ko-KR" altLang="en-US" sz="3200" dirty="0"/>
              <a:t>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FEFDAE-7B3C-8240-8A30-DF11A6A87DF7}"/>
              </a:ext>
            </a:extLst>
          </p:cNvPr>
          <p:cNvSpPr txBox="1"/>
          <p:nvPr/>
        </p:nvSpPr>
        <p:spPr>
          <a:xfrm>
            <a:off x="1904600" y="214727"/>
            <a:ext cx="214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Regular Expression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3F5148AA-7BC6-0846-967C-B08B1113B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973" y="1877975"/>
            <a:ext cx="8356600" cy="1003300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82455E0-D24E-4A44-820E-DEBC86788630}"/>
              </a:ext>
            </a:extLst>
          </p:cNvPr>
          <p:cNvSpPr txBox="1">
            <a:spLocks/>
          </p:cNvSpPr>
          <p:nvPr/>
        </p:nvSpPr>
        <p:spPr>
          <a:xfrm>
            <a:off x="987973" y="3613033"/>
            <a:ext cx="8876799" cy="2297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import re </a:t>
            </a:r>
            <a:r>
              <a:rPr lang="ko-KR" altLang="en-US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하여</a:t>
            </a:r>
            <a:r>
              <a:rPr lang="en-US" altLang="ko-KR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정규식 </a:t>
            </a:r>
            <a:r>
              <a:rPr lang="ko-KR" altLang="en-US" sz="2400" dirty="0" err="1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으로</a:t>
            </a:r>
            <a:r>
              <a:rPr lang="ko-KR" altLang="en-US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해결 할 것</a:t>
            </a:r>
            <a:r>
              <a:rPr lang="en-US" altLang="ko-KR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00364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FC99715-5A63-4451-AA9C-51BA65E788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5000">
                <a:srgbClr val="4D5F78">
                  <a:alpha val="22000"/>
                </a:srgbClr>
              </a:gs>
              <a:gs pos="0">
                <a:schemeClr val="tx2">
                  <a:lumMod val="87000"/>
                  <a:lumOff val="13000"/>
                  <a:alpha val="0"/>
                </a:schemeClr>
              </a:gs>
              <a:gs pos="100000">
                <a:schemeClr val="tx2">
                  <a:lumMod val="99000"/>
                  <a:lumOff val="1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A257AD7-2BBB-45CB-AB39-8E62B2A8824F}"/>
              </a:ext>
            </a:extLst>
          </p:cNvPr>
          <p:cNvSpPr/>
          <p:nvPr/>
        </p:nvSpPr>
        <p:spPr>
          <a:xfrm>
            <a:off x="304801" y="805005"/>
            <a:ext cx="11592911" cy="5875285"/>
          </a:xfrm>
          <a:prstGeom prst="roundRect">
            <a:avLst>
              <a:gd name="adj" fmla="val 1680"/>
            </a:avLst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모서리가 둥근 직사각형 15">
            <a:extLst>
              <a:ext uri="{FF2B5EF4-FFF2-40B4-BE49-F238E27FC236}">
                <a16:creationId xmlns:a16="http://schemas.microsoft.com/office/drawing/2014/main" id="{9246BC7F-0FA5-471D-9D04-A86D9CEAC8C8}"/>
              </a:ext>
            </a:extLst>
          </p:cNvPr>
          <p:cNvSpPr/>
          <p:nvPr/>
        </p:nvSpPr>
        <p:spPr>
          <a:xfrm>
            <a:off x="304800" y="195405"/>
            <a:ext cx="1366346" cy="4141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D5355F"/>
              </a:gs>
              <a:gs pos="0">
                <a:srgbClr val="81569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E34FD3-62D8-4E06-8DDC-77ECC393C7E0}"/>
              </a:ext>
            </a:extLst>
          </p:cNvPr>
          <p:cNvSpPr/>
          <p:nvPr/>
        </p:nvSpPr>
        <p:spPr>
          <a:xfrm>
            <a:off x="304801" y="767252"/>
            <a:ext cx="11592911" cy="5875285"/>
          </a:xfrm>
          <a:prstGeom prst="roundRect">
            <a:avLst>
              <a:gd name="adj" fmla="val 1680"/>
            </a:avLst>
          </a:prstGeom>
          <a:noFill/>
          <a:ln w="22225">
            <a:gradFill>
              <a:gsLst>
                <a:gs pos="0">
                  <a:srgbClr val="D5355F"/>
                </a:gs>
                <a:gs pos="100000">
                  <a:srgbClr val="81569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C31E5E-116B-485A-91FD-EDEABFE3356F}"/>
              </a:ext>
            </a:extLst>
          </p:cNvPr>
          <p:cNvCxnSpPr>
            <a:cxnSpLocks/>
          </p:cNvCxnSpPr>
          <p:nvPr/>
        </p:nvCxnSpPr>
        <p:spPr>
          <a:xfrm>
            <a:off x="1839309" y="1545701"/>
            <a:ext cx="0" cy="207100"/>
          </a:xfrm>
          <a:prstGeom prst="line">
            <a:avLst/>
          </a:prstGeom>
          <a:ln>
            <a:solidFill>
              <a:schemeClr val="bg1"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D2D004-A89C-49F0-AD2D-21223673353A}"/>
              </a:ext>
            </a:extLst>
          </p:cNvPr>
          <p:cNvSpPr txBox="1"/>
          <p:nvPr/>
        </p:nvSpPr>
        <p:spPr>
          <a:xfrm>
            <a:off x="1904600" y="14525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F00C697-084F-9D40-879A-2772BD08EC69}"/>
              </a:ext>
            </a:extLst>
          </p:cNvPr>
          <p:cNvSpPr txBox="1">
            <a:spLocks/>
          </p:cNvSpPr>
          <p:nvPr/>
        </p:nvSpPr>
        <p:spPr>
          <a:xfrm>
            <a:off x="886326" y="905305"/>
            <a:ext cx="9248274" cy="84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Example 2) </a:t>
            </a:r>
            <a:r>
              <a:rPr kumimoji="1" lang="en-US" altLang="ko-KR" sz="3200" dirty="0" err="1"/>
              <a:t>python_input.csv</a:t>
            </a:r>
            <a:r>
              <a:rPr kumimoji="1" lang="ko-KR" altLang="en-US" sz="3200" dirty="0"/>
              <a:t> 에서 전화번호 찾기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FEFDAE-7B3C-8240-8A30-DF11A6A87DF7}"/>
              </a:ext>
            </a:extLst>
          </p:cNvPr>
          <p:cNvSpPr txBox="1"/>
          <p:nvPr/>
        </p:nvSpPr>
        <p:spPr>
          <a:xfrm>
            <a:off x="1904600" y="214727"/>
            <a:ext cx="214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Regular Expression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82455E0-D24E-4A44-820E-DEBC86788630}"/>
              </a:ext>
            </a:extLst>
          </p:cNvPr>
          <p:cNvSpPr txBox="1">
            <a:spLocks/>
          </p:cNvSpPr>
          <p:nvPr/>
        </p:nvSpPr>
        <p:spPr>
          <a:xfrm>
            <a:off x="987971" y="3212053"/>
            <a:ext cx="8876799" cy="2297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import re </a:t>
            </a:r>
            <a:r>
              <a:rPr lang="ko-KR" altLang="en-US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하여</a:t>
            </a:r>
            <a:r>
              <a:rPr lang="en-US" altLang="ko-KR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정규식 </a:t>
            </a:r>
            <a:r>
              <a:rPr lang="ko-KR" altLang="en-US" sz="2400" dirty="0" err="1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으로</a:t>
            </a:r>
            <a:r>
              <a:rPr lang="ko-KR" altLang="en-US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해결 할 것</a:t>
            </a:r>
            <a:r>
              <a:rPr lang="en-US" altLang="ko-KR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r>
              <a:rPr lang="ko-KR" altLang="en-US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번째 </a:t>
            </a:r>
            <a:r>
              <a:rPr lang="en-US" altLang="ko-KR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xxx-</a:t>
            </a:r>
            <a:r>
              <a:rPr lang="en-US" altLang="ko-KR" sz="2400" dirty="0" err="1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xxxx</a:t>
            </a:r>
            <a:r>
              <a:rPr lang="en-US" altLang="ko-KR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en-US" altLang="ko-KR" sz="2400" dirty="0" err="1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xxxx</a:t>
            </a:r>
            <a:r>
              <a:rPr lang="ko-KR" altLang="en-US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형식의 번호 모두 출력</a:t>
            </a:r>
            <a:endParaRPr lang="en-US" altLang="ko-KR" sz="2400" dirty="0">
              <a:solidFill>
                <a:srgbClr val="FF00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r>
              <a:rPr lang="ko-KR" altLang="en-US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번째 </a:t>
            </a:r>
            <a:r>
              <a:rPr lang="en-US" altLang="ko-KR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xxx-</a:t>
            </a:r>
            <a:r>
              <a:rPr lang="en-US" altLang="ko-KR" sz="2400" dirty="0" err="1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xxxx</a:t>
            </a:r>
            <a:r>
              <a:rPr lang="en-US" altLang="ko-KR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en-US" altLang="ko-KR" sz="2400" dirty="0" err="1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xxxx</a:t>
            </a:r>
            <a:r>
              <a:rPr lang="en-US" altLang="ko-KR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or</a:t>
            </a:r>
            <a:r>
              <a:rPr lang="en-US" altLang="ko-KR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xxx-xxx-</a:t>
            </a:r>
            <a:r>
              <a:rPr lang="en-US" altLang="ko-KR" sz="2400" dirty="0" err="1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xxxx</a:t>
            </a:r>
            <a:r>
              <a:rPr lang="en-US" altLang="ko-KR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모두 출력</a:t>
            </a:r>
            <a:endParaRPr lang="en-US" altLang="ko-KR" sz="2400" dirty="0">
              <a:solidFill>
                <a:srgbClr val="FF00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r>
              <a:rPr lang="ko-KR" altLang="en-US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번째 </a:t>
            </a:r>
            <a:r>
              <a:rPr lang="en-US" altLang="ko-KR" sz="2400" dirty="0" err="1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xxx.xxxx.xxxx</a:t>
            </a:r>
            <a:r>
              <a:rPr lang="en-US" altLang="ko-KR" sz="2400" dirty="0">
                <a:solidFill>
                  <a:srgbClr val="2A2A2A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만 출력</a:t>
            </a:r>
            <a:endParaRPr lang="en-US" altLang="ko-KR" sz="2400" dirty="0">
              <a:solidFill>
                <a:srgbClr val="FF00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FB4BFE0-8B8B-8648-9928-3DD720D7A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326" y="1876520"/>
            <a:ext cx="10617247" cy="4359114"/>
          </a:xfrm>
        </p:spPr>
        <p:txBody>
          <a:bodyPr/>
          <a:lstStyle/>
          <a:p>
            <a:r>
              <a:rPr lang="en" altLang="ko-KR" sz="2400" dirty="0">
                <a:hlinkClick r:id="rId2"/>
              </a:rPr>
              <a:t>https://github.com/hoonihu1/Python_Class_TA/tree/master/Input_Folder</a:t>
            </a:r>
            <a:r>
              <a:rPr lang="en" altLang="ko-KR" dirty="0"/>
              <a:t> </a:t>
            </a:r>
            <a:r>
              <a:rPr lang="en-US" altLang="ko-KR" sz="2400" dirty="0"/>
              <a:t>[Input</a:t>
            </a:r>
            <a:r>
              <a:rPr lang="ko-KR" altLang="en-US" sz="2400" dirty="0"/>
              <a:t>파일</a:t>
            </a:r>
            <a:r>
              <a:rPr lang="en-US" altLang="ko-KR" sz="2400" dirty="0"/>
              <a:t>]</a:t>
            </a:r>
            <a:endParaRPr lang="en" altLang="ko-KR" sz="2400" dirty="0">
              <a:hlinkClick r:id="rId3"/>
            </a:endParaRPr>
          </a:p>
          <a:p>
            <a:r>
              <a:rPr lang="en" altLang="ko-KR" dirty="0">
                <a:hlinkClick r:id="rId3"/>
              </a:rPr>
              <a:t>https://docs.python.org/ko/3/library/csv.html</a:t>
            </a:r>
            <a:r>
              <a:rPr lang="en" altLang="ko-KR" dirty="0"/>
              <a:t> </a:t>
            </a:r>
            <a:r>
              <a:rPr lang="en" altLang="ko-KR" sz="1800" dirty="0"/>
              <a:t>[Python</a:t>
            </a:r>
            <a:r>
              <a:rPr lang="ko-KR" altLang="en-US" sz="1800" dirty="0"/>
              <a:t>에서 </a:t>
            </a:r>
            <a:r>
              <a:rPr lang="en-US" altLang="ko-KR" sz="1800" dirty="0"/>
              <a:t>csv</a:t>
            </a:r>
            <a:r>
              <a:rPr lang="ko-KR" altLang="en-US" sz="1800" dirty="0"/>
              <a:t>파일 읽기</a:t>
            </a:r>
            <a:r>
              <a:rPr lang="en" altLang="ko-KR" sz="1800" dirty="0"/>
              <a:t>]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CD741E-D4B7-B14C-AAEA-263C922B8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72" y="5081724"/>
            <a:ext cx="10394402" cy="64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25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309</Words>
  <Application>Microsoft Macintosh PowerPoint</Application>
  <PresentationFormat>와이드스크린</PresentationFormat>
  <Paragraphs>46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Nanum Gothic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류혜명</dc:creator>
  <cp:lastModifiedBy>장영훈</cp:lastModifiedBy>
  <cp:revision>146</cp:revision>
  <dcterms:created xsi:type="dcterms:W3CDTF">2019-03-20T11:42:31Z</dcterms:created>
  <dcterms:modified xsi:type="dcterms:W3CDTF">2019-11-17T09:29:11Z</dcterms:modified>
</cp:coreProperties>
</file>